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Platypi Medium" panose="020B0604020202020204" charset="0"/>
      <p:regular r:id="rId23"/>
    </p:embeddedFont>
    <p:embeddedFont>
      <p:font typeface="Source Serif 4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0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473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Segmentation Using RFM Analysis in E-Commerce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212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By Dinesh Reddy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1582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4023241"/>
            <a:ext cx="13042821" cy="1807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200"/>
              </a:lnSpc>
              <a:buNone/>
            </a:pPr>
            <a:r>
              <a:rPr lang="en-US" sz="11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26%</a:t>
            </a:r>
            <a:endParaRPr lang="en-US" sz="11350" dirty="0"/>
          </a:p>
        </p:txBody>
      </p:sp>
      <p:sp>
        <p:nvSpPr>
          <p:cNvPr id="5" name="Text 2"/>
          <p:cNvSpPr/>
          <p:nvPr/>
        </p:nvSpPr>
        <p:spPr>
          <a:xfrm>
            <a:off x="793790" y="6119932"/>
            <a:ext cx="6588323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of customers drive 80% of revenue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793790" y="6891099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concentration underscores the critical importance of identifying and nurturing high-value customer segments through RFM analysis for maximum business impact.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020"/>
            <a:ext cx="75564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6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21%</a:t>
            </a:r>
            <a:endParaRPr kumimoji="0" lang="en-US" sz="1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31638"/>
            <a:ext cx="68118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Products drive 80% of revenue</a:t>
            </a:r>
            <a:endParaRPr kumimoji="0" lang="en-US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4387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Understanding product contribution is critical for strategic resource allocation and inventory optimization in e-commerce operations.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65202"/>
            <a:ext cx="638651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RFM Analysis Framework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609249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segmentation through Recency, Frequency, and Monetary metrics reveals actionable purchasing patterns.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492216"/>
            <a:ext cx="3676174" cy="1992511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6" name="Shape 3"/>
          <p:cNvSpPr/>
          <p:nvPr/>
        </p:nvSpPr>
        <p:spPr>
          <a:xfrm>
            <a:off x="997863" y="2696289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3E251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6217" y="2864644"/>
            <a:ext cx="275511" cy="2755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7863" y="351270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Recency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7863" y="3953947"/>
            <a:ext cx="32680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Days since last purchase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74037" y="2492216"/>
            <a:ext cx="3676174" cy="1992511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1" name="Shape 7"/>
          <p:cNvSpPr/>
          <p:nvPr/>
        </p:nvSpPr>
        <p:spPr>
          <a:xfrm>
            <a:off x="4878110" y="2696289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3E251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6464" y="2864644"/>
            <a:ext cx="275511" cy="2755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78110" y="351270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Frequency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878110" y="3953947"/>
            <a:ext cx="32680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Number of purchases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93790" y="4688800"/>
            <a:ext cx="7556421" cy="1992511"/>
          </a:xfrm>
          <a:prstGeom prst="roundRect">
            <a:avLst>
              <a:gd name="adj" fmla="val 1537"/>
            </a:avLst>
          </a:prstGeom>
          <a:solidFill>
            <a:srgbClr val="F9F7F7"/>
          </a:solidFill>
          <a:ln/>
        </p:spPr>
      </p:sp>
      <p:sp>
        <p:nvSpPr>
          <p:cNvPr id="16" name="Shape 11"/>
          <p:cNvSpPr/>
          <p:nvPr/>
        </p:nvSpPr>
        <p:spPr>
          <a:xfrm>
            <a:off x="997863" y="4892873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3E2513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6217" y="5061228"/>
            <a:ext cx="275511" cy="27551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97863" y="570928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Monetary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997863" y="6150531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Total spending value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93790" y="6910864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Each customer receives a score from 1-5 for each metric, combined into an overall RFM score for segmentation and targeting.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13EB05-973C-9090-77ED-D4300E23D6FD}"/>
              </a:ext>
            </a:extLst>
          </p:cNvPr>
          <p:cNvSpPr txBox="1"/>
          <p:nvPr/>
        </p:nvSpPr>
        <p:spPr>
          <a:xfrm>
            <a:off x="8951495" y="1609249"/>
            <a:ext cx="5389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Customer Segments Based on RFM Score</a:t>
            </a:r>
          </a:p>
          <a:p>
            <a:endParaRPr lang="en-IN" sz="2400" dirty="0"/>
          </a:p>
        </p:txBody>
      </p:sp>
      <p:pic>
        <p:nvPicPr>
          <p:cNvPr id="23" name="Google Shape;153;p24" title="Chart">
            <a:extLst>
              <a:ext uri="{FF2B5EF4-FFF2-40B4-BE49-F238E27FC236}">
                <a16:creationId xmlns:a16="http://schemas.microsoft.com/office/drawing/2014/main" id="{00D3B278-AB87-4A9D-B545-E3C49955671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59778" y="2505588"/>
            <a:ext cx="5137485" cy="417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589547"/>
            <a:ext cx="6786105" cy="673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RFM Heat Map Analysis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6278528"/>
            <a:ext cx="13042821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Visual representation of customer value distribution across recency, frequency, and monetary dimensions.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831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Heat maps reveal concentration of high-value customers and identify optimization opportunities across segments.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oogle Shape;159;p25" title="graph.png">
            <a:extLst>
              <a:ext uri="{FF2B5EF4-FFF2-40B4-BE49-F238E27FC236}">
                <a16:creationId xmlns:a16="http://schemas.microsoft.com/office/drawing/2014/main" id="{EFFF5B4A-6B83-34B4-6641-E81E3039E9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483" y="1263316"/>
            <a:ext cx="7314580" cy="4920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2955" y="541422"/>
            <a:ext cx="6748813" cy="67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Four Customer Segments</a:t>
            </a:r>
            <a:endParaRPr kumimoji="0" lang="en-US" sz="4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15199" y="1331953"/>
            <a:ext cx="6532245" cy="773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RFM analysis identifies distinct customer archetypes requiring</a:t>
            </a:r>
          </a:p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tailored engagement strategies.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15199" y="2197580"/>
            <a:ext cx="6425922" cy="1270278"/>
          </a:xfrm>
          <a:prstGeom prst="roundRect">
            <a:avLst>
              <a:gd name="adj" fmla="val 25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531768" y="2420208"/>
            <a:ext cx="265664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 Value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31768" y="2899690"/>
            <a:ext cx="595514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Brand advocates driving revenue growth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96321" y="3615394"/>
            <a:ext cx="6426041" cy="1270278"/>
          </a:xfrm>
          <a:prstGeom prst="roundRect">
            <a:avLst>
              <a:gd name="adj" fmla="val 25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31768" y="3796081"/>
            <a:ext cx="265664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Loyal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50526" y="4262022"/>
            <a:ext cx="595526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Consistent performers with growth potential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296321" y="4996279"/>
            <a:ext cx="6425922" cy="1270278"/>
          </a:xfrm>
          <a:prstGeom prst="roundRect">
            <a:avLst>
              <a:gd name="adj" fmla="val 25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31768" y="5191275"/>
            <a:ext cx="265664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At-Risk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31647" y="5698041"/>
            <a:ext cx="595514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Declining engagement patterns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296141" y="6404590"/>
            <a:ext cx="6426041" cy="1270278"/>
          </a:xfrm>
          <a:prstGeom prst="roundRect">
            <a:avLst>
              <a:gd name="adj" fmla="val 251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31647" y="6565702"/>
            <a:ext cx="265664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Dormant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531528" y="7025164"/>
            <a:ext cx="595526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Requiring reactivation efforts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oogle Shape;166;p26" title="Heatmap.jpg">
            <a:extLst>
              <a:ext uri="{FF2B5EF4-FFF2-40B4-BE49-F238E27FC236}">
                <a16:creationId xmlns:a16="http://schemas.microsoft.com/office/drawing/2014/main" id="{BA7B2C69-50DF-8A83-96C5-1E2AB90698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55" y="1984868"/>
            <a:ext cx="6159266" cy="523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3296" y="348916"/>
            <a:ext cx="13343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Analytics Dashboard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493296" y="7106751"/>
            <a:ext cx="13138483" cy="52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Real-time monitoring of RFM metrics and segment performance enables data-driven decision-making.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493296" y="7521153"/>
            <a:ext cx="11442030" cy="564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Dashboards track segment transitions, lifetime value trends, and campaign performance metrics.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2BF07-A52D-9AF7-8BCD-17882AB1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5" y="1122847"/>
            <a:ext cx="13547557" cy="59839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5779056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 Value Customers</a:t>
            </a:r>
            <a:endParaRPr kumimoji="0" lang="en-US" sz="4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6165" y="1785461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Profile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6165" y="2331601"/>
            <a:ext cx="630900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Characteristics: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Brand advocates with exceptional engagement and spending patterns.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6165" y="3205639"/>
            <a:ext cx="630900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Behavior: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Recent purchases, high frequency, elevated monetary value.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4127659"/>
            <a:ext cx="6309003" cy="35184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82853" y="1785461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Response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2853" y="2331601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VIP loyalty programs with exclusive benefits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2853" y="2747248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Early access to new products and sales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2853" y="3162895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Personalized premium customer service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82853" y="3578543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Referral incentive programs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5330071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Loyal Customers</a:t>
            </a:r>
            <a:endParaRPr kumimoji="0" lang="en-US" sz="4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6165" y="1785461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Profile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6165" y="2331601"/>
            <a:ext cx="630900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Characteristics: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Consistent buyers with moderate to high activity levels.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6165" y="3205639"/>
            <a:ext cx="630900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Behavior: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Average recency, moderately high frequency, substantial spending.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4127659"/>
            <a:ext cx="6309003" cy="35184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82853" y="1785461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Response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2853" y="2331601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Cross-sell and upsell product recommendations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2853" y="2747248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Tiered rewards program to increase basket size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2853" y="3162895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Seasonal promotions and bundle offers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82853" y="3578543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Community building and engagement initiatives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5330071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At-Risk Customers</a:t>
            </a:r>
            <a:endParaRPr kumimoji="0" lang="en-US" sz="4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6165" y="1785461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Profile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6165" y="2331601"/>
            <a:ext cx="630900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Characteristics: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Inconsistent purchase behavior with declining engagement.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6165" y="3205639"/>
            <a:ext cx="630900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Behavior: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Extended time since purchase, low frequency, variable spending.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4127659"/>
            <a:ext cx="6309003" cy="35184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82853" y="1785461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Response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2853" y="2331601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Targeted email campaigns with relevant offers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2853" y="2747248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Limited-time promotions to trigger urgency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2853" y="3162895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Win-back incentives and exclusive discounts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82853" y="3578543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Engagement survey to identify pain points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5348526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Dormant Customers</a:t>
            </a:r>
            <a:endParaRPr kumimoji="0" lang="en-US" sz="4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6165" y="1785461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Profile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6165" y="2331601"/>
            <a:ext cx="630900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Characteristics: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Declining engagement with significant churn risk indicators.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6165" y="3205639"/>
            <a:ext cx="630900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Behavior:</a:t>
            </a: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Extended inactivity, minimal frequency, low or zero recent spending.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4127659"/>
            <a:ext cx="6309003" cy="35184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82853" y="1785461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Response</a:t>
            </a:r>
            <a:endParaRPr kumimoji="0" lang="en-US" sz="2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2853" y="2331601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Win-back email campaigns with strong value propositions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2853" y="2747248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Satisfaction surveys to understand churn reasons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2853" y="3162895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Aggressive discounts or exclusive comeback offers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82853" y="3578543"/>
            <a:ext cx="630900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Feedback collection for product or service improvements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8923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Statement and Objective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2490907"/>
            <a:ext cx="755642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E-commerce businesses struggle to convert vast transactional data into actionable insights for customer retention, churn reduction, and lifetime value optimization.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3700582"/>
            <a:ext cx="3676174" cy="1867376"/>
          </a:xfrm>
          <a:prstGeom prst="roundRect">
            <a:avLst>
              <a:gd name="adj" fmla="val 587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0930" y="3700582"/>
            <a:ext cx="91440" cy="1867376"/>
          </a:xfrm>
          <a:prstGeom prst="roundRect">
            <a:avLst>
              <a:gd name="adj" fmla="val 33488"/>
            </a:avLst>
          </a:prstGeom>
          <a:solidFill>
            <a:srgbClr val="3E2513"/>
          </a:solidFill>
          <a:ln/>
        </p:spPr>
      </p:sp>
      <p:sp>
        <p:nvSpPr>
          <p:cNvPr id="7" name="Text 4"/>
          <p:cNvSpPr/>
          <p:nvPr/>
        </p:nvSpPr>
        <p:spPr>
          <a:xfrm>
            <a:off x="1089303" y="3927515"/>
            <a:ext cx="315372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Identify High-Value Customers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89303" y="4687610"/>
            <a:ext cx="31537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Discover top customers driving disproportionate revenue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037" y="3700582"/>
            <a:ext cx="3676174" cy="1867376"/>
          </a:xfrm>
          <a:prstGeom prst="roundRect">
            <a:avLst>
              <a:gd name="adj" fmla="val 587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1177" y="3700582"/>
            <a:ext cx="91440" cy="1867376"/>
          </a:xfrm>
          <a:prstGeom prst="roundRect">
            <a:avLst>
              <a:gd name="adj" fmla="val 33488"/>
            </a:avLst>
          </a:prstGeom>
          <a:solidFill>
            <a:srgbClr val="3E2513"/>
          </a:solidFill>
          <a:ln/>
        </p:spPr>
      </p:sp>
      <p:sp>
        <p:nvSpPr>
          <p:cNvPr id="11" name="Text 8"/>
          <p:cNvSpPr/>
          <p:nvPr/>
        </p:nvSpPr>
        <p:spPr>
          <a:xfrm>
            <a:off x="4969550" y="3927515"/>
            <a:ext cx="313539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Detect At-Risk Segments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969550" y="4368760"/>
            <a:ext cx="31537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Pinpoint customers at risk of churn before it happens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5772031"/>
            <a:ext cx="3676174" cy="1548527"/>
          </a:xfrm>
          <a:prstGeom prst="roundRect">
            <a:avLst>
              <a:gd name="adj" fmla="val 708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70930" y="5772031"/>
            <a:ext cx="91440" cy="1548527"/>
          </a:xfrm>
          <a:prstGeom prst="roundRect">
            <a:avLst>
              <a:gd name="adj" fmla="val 33488"/>
            </a:avLst>
          </a:prstGeom>
          <a:solidFill>
            <a:srgbClr val="3E2513"/>
          </a:solidFill>
          <a:ln/>
        </p:spPr>
      </p:sp>
      <p:sp>
        <p:nvSpPr>
          <p:cNvPr id="15" name="Text 12"/>
          <p:cNvSpPr/>
          <p:nvPr/>
        </p:nvSpPr>
        <p:spPr>
          <a:xfrm>
            <a:off x="1089303" y="5998964"/>
            <a:ext cx="306193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Optimize Marketing ROI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89303" y="6440210"/>
            <a:ext cx="31537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Deploy targeted strategies based on behavioral patterns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72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Let's Connect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76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01B18"/>
                </a:solidFill>
                <a:effectLst/>
                <a:uLnTx/>
                <a:uFillTx/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Dinesh Reddy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3712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+91-9390057745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989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504C49"/>
                </a:solidFill>
                <a:effectLst/>
                <a:uLnTx/>
                <a:uFillTx/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palakolanudineshreddy0403@gmail.com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0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366"/>
            <a:ext cx="3130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Specifications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541,909 transactions across 8 variables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Timeframe: Dec 2010 – Sep 2011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Source: Kaggle E-commerce Dataset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InvoiceNo &amp; CustomerID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Quantity, UnitPrice, InvoiceDate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Product Description &amp; Country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1871"/>
            <a:ext cx="451675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Cleaning Strategy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1654254"/>
            <a:ext cx="7556421" cy="1175742"/>
          </a:xfrm>
          <a:prstGeom prst="roundRect">
            <a:avLst>
              <a:gd name="adj" fmla="val 9333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1631394"/>
            <a:ext cx="7556421" cy="91440"/>
          </a:xfrm>
          <a:prstGeom prst="roundRect">
            <a:avLst>
              <a:gd name="adj" fmla="val 26046"/>
            </a:avLst>
          </a:prstGeom>
          <a:solidFill>
            <a:srgbClr val="3E2513"/>
          </a:solidFill>
          <a:ln/>
        </p:spPr>
      </p:sp>
      <p:sp>
        <p:nvSpPr>
          <p:cNvPr id="6" name="Shape 3"/>
          <p:cNvSpPr/>
          <p:nvPr/>
        </p:nvSpPr>
        <p:spPr>
          <a:xfrm>
            <a:off x="4333875" y="1416129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3E2513"/>
          </a:solidFill>
          <a:ln/>
        </p:spPr>
      </p:sp>
      <p:sp>
        <p:nvSpPr>
          <p:cNvPr id="7" name="Text 4"/>
          <p:cNvSpPr/>
          <p:nvPr/>
        </p:nvSpPr>
        <p:spPr>
          <a:xfrm>
            <a:off x="4476750" y="1535192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75360" y="205109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Values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75360" y="2394347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Identify and handle incomplete records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93790" y="3226832"/>
            <a:ext cx="7556421" cy="1175742"/>
          </a:xfrm>
          <a:prstGeom prst="roundRect">
            <a:avLst>
              <a:gd name="adj" fmla="val 9333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203972"/>
            <a:ext cx="7556421" cy="91440"/>
          </a:xfrm>
          <a:prstGeom prst="roundRect">
            <a:avLst>
              <a:gd name="adj" fmla="val 26046"/>
            </a:avLst>
          </a:prstGeom>
          <a:solidFill>
            <a:srgbClr val="3E2513"/>
          </a:solidFill>
          <a:ln/>
        </p:spPr>
      </p:sp>
      <p:sp>
        <p:nvSpPr>
          <p:cNvPr id="12" name="Shape 9"/>
          <p:cNvSpPr/>
          <p:nvPr/>
        </p:nvSpPr>
        <p:spPr>
          <a:xfrm>
            <a:off x="4333875" y="2988707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3E2513"/>
          </a:solidFill>
          <a:ln/>
        </p:spPr>
      </p:sp>
      <p:sp>
        <p:nvSpPr>
          <p:cNvPr id="13" name="Text 10"/>
          <p:cNvSpPr/>
          <p:nvPr/>
        </p:nvSpPr>
        <p:spPr>
          <a:xfrm>
            <a:off x="4476750" y="3107769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975360" y="362366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Duplicates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75360" y="3966924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Remove exact duplicate transactions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93790" y="4799409"/>
            <a:ext cx="7556421" cy="1175742"/>
          </a:xfrm>
          <a:prstGeom prst="roundRect">
            <a:avLst>
              <a:gd name="adj" fmla="val 9333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4776549"/>
            <a:ext cx="7556421" cy="91440"/>
          </a:xfrm>
          <a:prstGeom prst="roundRect">
            <a:avLst>
              <a:gd name="adj" fmla="val 26046"/>
            </a:avLst>
          </a:prstGeom>
          <a:solidFill>
            <a:srgbClr val="3E2513"/>
          </a:solidFill>
          <a:ln/>
        </p:spPr>
      </p:sp>
      <p:sp>
        <p:nvSpPr>
          <p:cNvPr id="18" name="Shape 15"/>
          <p:cNvSpPr/>
          <p:nvPr/>
        </p:nvSpPr>
        <p:spPr>
          <a:xfrm>
            <a:off x="4333875" y="4561284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3E2513"/>
          </a:solidFill>
          <a:ln/>
        </p:spPr>
      </p:sp>
      <p:sp>
        <p:nvSpPr>
          <p:cNvPr id="19" name="Text 16"/>
          <p:cNvSpPr/>
          <p:nvPr/>
        </p:nvSpPr>
        <p:spPr>
          <a:xfrm>
            <a:off x="4476750" y="4680347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975360" y="519624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Cancelled Orders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975360" y="5539502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Eliminate negative quantity entries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793790" y="6371987"/>
            <a:ext cx="7556421" cy="1175742"/>
          </a:xfrm>
          <a:prstGeom prst="roundRect">
            <a:avLst>
              <a:gd name="adj" fmla="val 9333"/>
            </a:avLst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793790" y="6349127"/>
            <a:ext cx="7556421" cy="91440"/>
          </a:xfrm>
          <a:prstGeom prst="roundRect">
            <a:avLst>
              <a:gd name="adj" fmla="val 26046"/>
            </a:avLst>
          </a:prstGeom>
          <a:solidFill>
            <a:srgbClr val="3E2513"/>
          </a:solidFill>
          <a:ln/>
        </p:spPr>
      </p:sp>
      <p:sp>
        <p:nvSpPr>
          <p:cNvPr id="24" name="Shape 21"/>
          <p:cNvSpPr/>
          <p:nvPr/>
        </p:nvSpPr>
        <p:spPr>
          <a:xfrm>
            <a:off x="4333875" y="6133862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3E2513"/>
          </a:solidFill>
          <a:ln/>
        </p:spPr>
      </p:sp>
      <p:sp>
        <p:nvSpPr>
          <p:cNvPr id="25" name="Text 22"/>
          <p:cNvSpPr/>
          <p:nvPr/>
        </p:nvSpPr>
        <p:spPr>
          <a:xfrm>
            <a:off x="4476750" y="6252924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975360" y="676882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Non-Product Codes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975360" y="7112079"/>
            <a:ext cx="71932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Filter out fees and postage entries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4610"/>
            <a:ext cx="7149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CustomerID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7624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24.93%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of records missing CustomerID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64600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Since RFM analysis requires customer-level tracking, all incomplete customer records were removed to maintain analytical integrity.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74" y="2948702"/>
            <a:ext cx="4097060" cy="33811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495"/>
            <a:ext cx="7518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Duplicate Records Removal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59587"/>
            <a:ext cx="5571411" cy="25592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249" y="3308509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5,525 duplicate rows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identified and removed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279249" y="3875484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Duplicates were exact replicas representing duplicate transaction entries, which would skew customer behavior metrics if retained.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662"/>
            <a:ext cx="8132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Cancelled Orders Elimination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5753"/>
            <a:ext cx="6244709" cy="48470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1646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8,872 cancelled transactions</a:t>
            </a: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removed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273165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Identified by negative quantities and invoice numbers starting with 'C'. These return orders distort customer value metrics and were excluded.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992"/>
            <a:ext cx="9385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Non-Product Stock Codes Filtered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28399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3601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57972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Stock Code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43161" y="2579727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23004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POST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43161" y="3230047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Postage charges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88036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3880366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Carriage fees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53068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453068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Manual adjustments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18100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43161" y="518100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Dotcom postage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68761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583132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—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243161" y="583132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Bank charges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66007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All non-product entries were removed to ensure RFM metrics reflect actual product purchasing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99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The Pareto Principle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8900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80/20 Rule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5336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Roughly 80% of outcomes stem from 20% of causes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718</Words>
  <Application>Microsoft Office PowerPoint</Application>
  <PresentationFormat>Custom</PresentationFormat>
  <Paragraphs>152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Platypi Medium</vt:lpstr>
      <vt:lpstr>Arial</vt:lpstr>
      <vt:lpstr>Source Serif 4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DINESH REDDY</cp:lastModifiedBy>
  <cp:revision>2</cp:revision>
  <dcterms:created xsi:type="dcterms:W3CDTF">2025-11-04T05:55:10Z</dcterms:created>
  <dcterms:modified xsi:type="dcterms:W3CDTF">2025-11-04T06:57:51Z</dcterms:modified>
</cp:coreProperties>
</file>